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oppins"/>
      <p:regular r:id="rId26"/>
      <p:bold r:id="rId27"/>
      <p:italic r:id="rId28"/>
      <p:boldItalic r:id="rId29"/>
    </p:embeddedFont>
    <p:embeddedFont>
      <p:font typeface="Palanquin Dark"/>
      <p:regular r:id="rId30"/>
      <p:bold r:id="rId31"/>
    </p:embeddedFont>
    <p:embeddedFont>
      <p:font typeface="Poppins Black"/>
      <p:bold r:id="rId32"/>
      <p:boldItalic r:id="rId33"/>
    </p:embeddedFont>
    <p:embeddedFont>
      <p:font typeface="Poppins SemiBold"/>
      <p:regular r:id="rId34"/>
      <p:bold r:id="rId35"/>
      <p:italic r:id="rId36"/>
      <p:boldItalic r:id="rId37"/>
    </p:embeddedFont>
    <p:embeddedFont>
      <p:font typeface="Poppins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E15093-C8FF-4EE8-8F3E-9DFAE5B84AE2}">
  <a:tblStyle styleId="{BFE15093-C8FF-4EE8-8F3E-9DFAE5B84A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oppins-regular.fntdata"/><Relationship Id="rId25" Type="http://schemas.openxmlformats.org/officeDocument/2006/relationships/slide" Target="slides/slide19.xml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alanquinDark-bold.fntdata"/><Relationship Id="rId30" Type="http://schemas.openxmlformats.org/officeDocument/2006/relationships/font" Target="fonts/PalanquinDark-regular.fntdata"/><Relationship Id="rId11" Type="http://schemas.openxmlformats.org/officeDocument/2006/relationships/slide" Target="slides/slide5.xml"/><Relationship Id="rId33" Type="http://schemas.openxmlformats.org/officeDocument/2006/relationships/font" Target="fonts/PoppinsBlack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Black-bold.fntdata"/><Relationship Id="rId13" Type="http://schemas.openxmlformats.org/officeDocument/2006/relationships/slide" Target="slides/slide7.xml"/><Relationship Id="rId35" Type="http://schemas.openxmlformats.org/officeDocument/2006/relationships/font" Target="fonts/PoppinsSemiBold-bold.fntdata"/><Relationship Id="rId12" Type="http://schemas.openxmlformats.org/officeDocument/2006/relationships/slide" Target="slides/slide6.xml"/><Relationship Id="rId34" Type="http://schemas.openxmlformats.org/officeDocument/2006/relationships/font" Target="fonts/Poppins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Poppins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SemiBold-italic.fntdata"/><Relationship Id="rId17" Type="http://schemas.openxmlformats.org/officeDocument/2006/relationships/slide" Target="slides/slide11.xml"/><Relationship Id="rId39" Type="http://schemas.openxmlformats.org/officeDocument/2006/relationships/font" Target="fonts/PoppinsExtra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PoppinsExtra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1e4d07896_2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1e4d07896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1e4d07896_2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1e4d07896_2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Both policy and target network have the same model structure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During training: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zh-CN" sz="1000"/>
              <a:t>explores the action space using epsilon-greedy exploration. During each control time step, the DQN agent either selects a random action or a greedy action from the policy network which the value function is the greatest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zh-CN" sz="1000"/>
              <a:t>execute action -&gt; sample the observations and rewards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zh-CN" sz="1000"/>
              <a:t>store transitions in the replay memory buffer, updates based on a minibatch of experiences randomly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zh-CN" sz="1000"/>
              <a:t>improve the stability of optimization: it updates the target network periodically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1e4d07896_2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1e4d07896_2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404040"/>
                </a:solidFill>
                <a:highlight>
                  <a:srgbClr val="FFFFFF"/>
                </a:highlight>
              </a:rPr>
              <a:t>Update the target parameters at every time step using smoothing factor </a:t>
            </a:r>
            <a:r>
              <a:rPr i="1" lang="zh-CN" sz="1000">
                <a:solidFill>
                  <a:srgbClr val="404040"/>
                </a:solidFill>
                <a:highlight>
                  <a:srgbClr val="FFFFFF"/>
                </a:highlight>
              </a:rPr>
              <a:t>τ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1e4d07896_2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1e4d07896_2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404040"/>
                </a:solidFill>
                <a:highlight>
                  <a:srgbClr val="FFFFFF"/>
                </a:highlight>
              </a:rPr>
              <a:t>DQN agent with a critic representation based on the observation and action specifications from the environment. DQN is trained in </a:t>
            </a:r>
            <a:r>
              <a:rPr lang="zh-CN" sz="1000">
                <a:solidFill>
                  <a:srgbClr val="404040"/>
                </a:solidFill>
                <a:highlight>
                  <a:srgbClr val="FFFFFF"/>
                </a:highlight>
              </a:rPr>
              <a:t>environments</a:t>
            </a:r>
            <a:r>
              <a:rPr lang="zh-CN" sz="1000">
                <a:solidFill>
                  <a:srgbClr val="404040"/>
                </a:solidFill>
                <a:highlight>
                  <a:srgbClr val="FFFFFF"/>
                </a:highlight>
              </a:rPr>
              <a:t> with continuous observation space and discrete action space in the CartPole env.</a:t>
            </a:r>
            <a:br>
              <a:rPr lang="zh-CN" sz="1000">
                <a:solidFill>
                  <a:srgbClr val="404040"/>
                </a:solidFill>
                <a:highlight>
                  <a:srgbClr val="FFFFFF"/>
                </a:highlight>
              </a:rPr>
            </a:br>
            <a:br>
              <a:rPr lang="zh-CN" sz="1000">
                <a:solidFill>
                  <a:srgbClr val="404040"/>
                </a:solidFill>
                <a:highlight>
                  <a:srgbClr val="FFFFFF"/>
                </a:highlight>
              </a:rPr>
            </a:b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1e4d07896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1e4d07896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199dfa81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199dfa8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1e4d07896_2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1e4d07896_2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1e4d0789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1e4d0789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1e4d07896_2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1e4d07896_2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1e4d07896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1e4d0789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1e4d07896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1e4d07896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1e4d0789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1e4d0789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199dfa81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199dfa81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99dfa8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99dfa8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1e4d07896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1e4d0789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1e4d07896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1e4d07896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1e4d07896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1e4d07896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1e4d07896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1e4d07896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199dfa81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199dfa81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" name="Google Shape;73;p14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4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7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" name="Google Shape;105;p17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" name="Google Shape;107;p17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zh-C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C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zh-C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C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zh-C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C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zh-C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" name="Google Shape;126;p21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" name="Google Shape;136;p21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3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3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1" name="Google Shape;51;p10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5" Type="http://schemas.openxmlformats.org/officeDocument/2006/relationships/image" Target="../media/image1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982725" y="2246275"/>
            <a:ext cx="68988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953475" y="1480725"/>
            <a:ext cx="51027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type="ctrTitle"/>
          </p:nvPr>
        </p:nvSpPr>
        <p:spPr>
          <a:xfrm>
            <a:off x="891675" y="606225"/>
            <a:ext cx="70977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900"/>
              <a:t>R</a:t>
            </a:r>
            <a:r>
              <a:rPr lang="zh-CN" sz="4900"/>
              <a:t>einforcement Learning</a:t>
            </a:r>
            <a:r>
              <a:rPr lang="zh-CN" sz="4900"/>
              <a:t> for Robotics</a:t>
            </a:r>
            <a:endParaRPr sz="4900"/>
          </a:p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891675" y="3400850"/>
            <a:ext cx="23223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Mun Seng Phoon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Zhaobo Xu</a:t>
            </a:r>
            <a:endParaRPr/>
          </a:p>
        </p:txBody>
      </p:sp>
      <p:sp>
        <p:nvSpPr>
          <p:cNvPr id="165" name="Google Shape;165;p24"/>
          <p:cNvSpPr txBox="1"/>
          <p:nvPr>
            <p:ph type="ctrTitle"/>
          </p:nvPr>
        </p:nvSpPr>
        <p:spPr>
          <a:xfrm>
            <a:off x="891675" y="2778350"/>
            <a:ext cx="31056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latin typeface="Poppins"/>
                <a:ea typeface="Poppins"/>
                <a:cs typeface="Poppins"/>
                <a:sym typeface="Poppins"/>
              </a:rPr>
              <a:t>Hands-on Project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/>
          <p:nvPr/>
        </p:nvSpPr>
        <p:spPr>
          <a:xfrm>
            <a:off x="410350" y="1320775"/>
            <a:ext cx="2469300" cy="18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DQN Algorithm</a:t>
            </a:r>
            <a:endParaRPr/>
          </a:p>
        </p:txBody>
      </p:sp>
      <p:sp>
        <p:nvSpPr>
          <p:cNvPr id="236" name="Google Shape;236;p33"/>
          <p:cNvSpPr/>
          <p:nvPr/>
        </p:nvSpPr>
        <p:spPr>
          <a:xfrm>
            <a:off x="4414800" y="2737975"/>
            <a:ext cx="1712100" cy="7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oppins Black"/>
                <a:ea typeface="Poppins Black"/>
                <a:cs typeface="Poppins Black"/>
                <a:sym typeface="Poppins Black"/>
              </a:rPr>
              <a:t>Policy Network Q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4414800" y="3820450"/>
            <a:ext cx="1712100" cy="7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oppins Black"/>
                <a:ea typeface="Poppins Black"/>
                <a:cs typeface="Poppins Black"/>
                <a:sym typeface="Poppins Black"/>
              </a:rPr>
              <a:t>Target</a:t>
            </a:r>
            <a:r>
              <a:rPr lang="zh-CN">
                <a:latin typeface="Poppins Black"/>
                <a:ea typeface="Poppins Black"/>
                <a:cs typeface="Poppins Black"/>
                <a:sym typeface="Poppins Black"/>
              </a:rPr>
              <a:t> Network Q’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2624825" y="3289850"/>
            <a:ext cx="1216800" cy="643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Poppins"/>
                <a:ea typeface="Poppins"/>
                <a:cs typeface="Poppins"/>
                <a:sym typeface="Poppins"/>
              </a:rPr>
              <a:t>Update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4266225" y="1492363"/>
            <a:ext cx="1351200" cy="643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Replay Memory</a:t>
            </a:r>
            <a:endParaRPr>
              <a:solidFill>
                <a:schemeClr val="dk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40" name="Google Shape;240;p33"/>
          <p:cNvSpPr/>
          <p:nvPr/>
        </p:nvSpPr>
        <p:spPr>
          <a:xfrm>
            <a:off x="6827375" y="2242775"/>
            <a:ext cx="1464600" cy="643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Poppins"/>
                <a:ea typeface="Poppins"/>
                <a:cs typeface="Poppins"/>
                <a:sym typeface="Poppins"/>
              </a:rPr>
              <a:t>Optimize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1" name="Google Shape;241;p33"/>
          <p:cNvCxnSpPr>
            <a:stCxn id="236" idx="1"/>
            <a:endCxn id="238" idx="7"/>
          </p:cNvCxnSpPr>
          <p:nvPr/>
        </p:nvCxnSpPr>
        <p:spPr>
          <a:xfrm flipH="1">
            <a:off x="3663300" y="3095275"/>
            <a:ext cx="751500" cy="2889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3"/>
          <p:cNvCxnSpPr>
            <a:stCxn id="238" idx="5"/>
            <a:endCxn id="237" idx="1"/>
          </p:cNvCxnSpPr>
          <p:nvPr/>
        </p:nvCxnSpPr>
        <p:spPr>
          <a:xfrm flipH="1" rot="-5400000">
            <a:off x="3869979" y="3632818"/>
            <a:ext cx="338400" cy="751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3"/>
          <p:cNvCxnSpPr>
            <a:stCxn id="237" idx="3"/>
            <a:endCxn id="240" idx="4"/>
          </p:cNvCxnSpPr>
          <p:nvPr/>
        </p:nvCxnSpPr>
        <p:spPr>
          <a:xfrm flipH="1" rot="10800000">
            <a:off x="6126900" y="2886550"/>
            <a:ext cx="1432800" cy="12912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3"/>
          <p:cNvCxnSpPr>
            <a:stCxn id="240" idx="3"/>
            <a:endCxn id="236" idx="3"/>
          </p:cNvCxnSpPr>
          <p:nvPr/>
        </p:nvCxnSpPr>
        <p:spPr>
          <a:xfrm rot="5400000">
            <a:off x="6432861" y="2486293"/>
            <a:ext cx="303000" cy="9150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3"/>
          <p:cNvCxnSpPr>
            <a:endCxn id="240" idx="2"/>
          </p:cNvCxnSpPr>
          <p:nvPr/>
        </p:nvCxnSpPr>
        <p:spPr>
          <a:xfrm flipH="1" rot="10800000">
            <a:off x="6063275" y="2564675"/>
            <a:ext cx="764100" cy="180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3"/>
          <p:cNvCxnSpPr>
            <a:stCxn id="239" idx="3"/>
            <a:endCxn id="240" idx="0"/>
          </p:cNvCxnSpPr>
          <p:nvPr/>
        </p:nvCxnSpPr>
        <p:spPr>
          <a:xfrm>
            <a:off x="5617425" y="1814263"/>
            <a:ext cx="1942200" cy="4284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33"/>
          <p:cNvSpPr txBox="1"/>
          <p:nvPr/>
        </p:nvSpPr>
        <p:spPr>
          <a:xfrm>
            <a:off x="6063275" y="1558875"/>
            <a:ext cx="186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Poppins SemiBold"/>
                <a:ea typeface="Poppins SemiBold"/>
                <a:cs typeface="Poppins SemiBold"/>
                <a:sym typeface="Poppins SemiBold"/>
              </a:rPr>
              <a:t>random minibatch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460000" y="1320775"/>
            <a:ext cx="2419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oppins ExtraBold"/>
                <a:ea typeface="Poppins ExtraBold"/>
                <a:cs typeface="Poppins ExtraBold"/>
                <a:sym typeface="Poppins ExtraBold"/>
              </a:rPr>
              <a:t>Training loop</a:t>
            </a:r>
            <a:endParaRPr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arenBoth"/>
            </a:pPr>
            <a:r>
              <a:rPr lang="zh-CN" sz="1200">
                <a:latin typeface="Poppins"/>
                <a:ea typeface="Poppins"/>
                <a:cs typeface="Poppins"/>
                <a:sym typeface="Poppins"/>
              </a:rPr>
              <a:t>choose action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arenBoth"/>
            </a:pPr>
            <a:r>
              <a:rPr lang="zh-CN" sz="1200">
                <a:latin typeface="Poppins"/>
                <a:ea typeface="Poppins"/>
                <a:cs typeface="Poppins"/>
                <a:sym typeface="Poppins"/>
              </a:rPr>
              <a:t>observations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arenBoth"/>
            </a:pPr>
            <a:r>
              <a:rPr lang="zh-CN" sz="1200">
                <a:latin typeface="Poppins"/>
                <a:ea typeface="Poppins"/>
                <a:cs typeface="Poppins"/>
                <a:sym typeface="Poppins"/>
              </a:rPr>
              <a:t>store transitions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arenBoth"/>
            </a:pPr>
            <a:r>
              <a:rPr lang="zh-CN" sz="1200">
                <a:latin typeface="Poppins"/>
                <a:ea typeface="Poppins"/>
                <a:cs typeface="Poppins"/>
                <a:sym typeface="Poppins"/>
              </a:rPr>
              <a:t>optimize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arenBoth"/>
            </a:pPr>
            <a:r>
              <a:rPr lang="zh-CN" sz="1200">
                <a:latin typeface="Poppins"/>
                <a:ea typeface="Poppins"/>
                <a:cs typeface="Poppins"/>
                <a:sym typeface="Poppins"/>
              </a:rPr>
              <a:t>update target network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9" name="Google Shape;249;p33"/>
          <p:cNvCxnSpPr>
            <a:stCxn id="248" idx="3"/>
            <a:endCxn id="239" idx="1"/>
          </p:cNvCxnSpPr>
          <p:nvPr/>
        </p:nvCxnSpPr>
        <p:spPr>
          <a:xfrm flipH="1" rot="10800000">
            <a:off x="2879500" y="1814125"/>
            <a:ext cx="1386600" cy="4071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3"/>
          <p:cNvSpPr txBox="1"/>
          <p:nvPr/>
        </p:nvSpPr>
        <p:spPr>
          <a:xfrm>
            <a:off x="2879638" y="1320775"/>
            <a:ext cx="121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Poppins SemiBold"/>
                <a:ea typeface="Poppins SemiBold"/>
                <a:cs typeface="Poppins SemiBold"/>
                <a:sym typeface="Poppins SemiBold"/>
              </a:rPr>
              <a:t>store transitions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251" name="Google Shape;251;p33"/>
          <p:cNvCxnSpPr/>
          <p:nvPr/>
        </p:nvCxnSpPr>
        <p:spPr>
          <a:xfrm rot="10800000">
            <a:off x="2893525" y="2681300"/>
            <a:ext cx="1535400" cy="22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3"/>
          <p:cNvSpPr txBox="1"/>
          <p:nvPr/>
        </p:nvSpPr>
        <p:spPr>
          <a:xfrm>
            <a:off x="3311163" y="2242763"/>
            <a:ext cx="121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Poppins SemiBold"/>
                <a:ea typeface="Poppins SemiBold"/>
                <a:cs typeface="Poppins SemiBold"/>
                <a:sym typeface="Poppins SemiBold"/>
              </a:rPr>
              <a:t>choose policy action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/>
          <p:nvPr/>
        </p:nvSpPr>
        <p:spPr>
          <a:xfrm>
            <a:off x="3358050" y="4367425"/>
            <a:ext cx="540300" cy="143700"/>
          </a:xfrm>
          <a:prstGeom prst="roundRect">
            <a:avLst>
              <a:gd fmla="val 50000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5147475" y="4367425"/>
            <a:ext cx="1421400" cy="143700"/>
          </a:xfrm>
          <a:prstGeom prst="roundRect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4362125" y="2030500"/>
            <a:ext cx="2318400" cy="14370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5002125" y="1916925"/>
            <a:ext cx="1712100" cy="14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Extensions to DQN</a:t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720009" y="2512358"/>
            <a:ext cx="974100" cy="974100"/>
          </a:xfrm>
          <a:prstGeom prst="ellipse">
            <a:avLst/>
          </a:prstGeom>
          <a:noFill/>
          <a:ln cap="flat" cmpd="sng" w="9525">
            <a:solidFill>
              <a:srgbClr val="2632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719991" y="3793070"/>
            <a:ext cx="974100" cy="974100"/>
          </a:xfrm>
          <a:prstGeom prst="ellipse">
            <a:avLst/>
          </a:prstGeom>
          <a:noFill/>
          <a:ln cap="flat" cmpd="sng" w="9525">
            <a:solidFill>
              <a:srgbClr val="2632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720002" y="1267295"/>
            <a:ext cx="974100" cy="974100"/>
          </a:xfrm>
          <a:prstGeom prst="ellipse">
            <a:avLst/>
          </a:prstGeom>
          <a:noFill/>
          <a:ln cap="flat" cmpd="sng" w="9525">
            <a:solidFill>
              <a:srgbClr val="2632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764102" y="1401995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rgbClr val="80ED99"/>
                </a:solidFill>
                <a:latin typeface="Poppins Black"/>
                <a:ea typeface="Poppins Black"/>
                <a:cs typeface="Poppins Black"/>
                <a:sym typeface="Poppins Black"/>
              </a:rPr>
              <a:t>1</a:t>
            </a:r>
            <a:endParaRPr sz="4800">
              <a:solidFill>
                <a:srgbClr val="80ED99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763601" y="2647058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rgbClr val="80ED99"/>
                </a:solidFill>
                <a:latin typeface="Poppins Black"/>
                <a:ea typeface="Poppins Black"/>
                <a:cs typeface="Poppins Black"/>
                <a:sym typeface="Poppins Black"/>
              </a:rPr>
              <a:t>2</a:t>
            </a:r>
            <a:endParaRPr sz="4800">
              <a:solidFill>
                <a:srgbClr val="80ED99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763076" y="3927770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rgbClr val="80ED99"/>
                </a:solidFill>
                <a:latin typeface="Poppins Black"/>
                <a:ea typeface="Poppins Black"/>
                <a:cs typeface="Poppins Black"/>
                <a:sym typeface="Poppins Black"/>
              </a:rPr>
              <a:t>3</a:t>
            </a:r>
            <a:endParaRPr sz="4800">
              <a:solidFill>
                <a:srgbClr val="80ED99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1976150" y="1267301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800">
                <a:solidFill>
                  <a:srgbClr val="263238"/>
                </a:solidFill>
                <a:latin typeface="Poppins Black"/>
                <a:ea typeface="Poppins Black"/>
                <a:cs typeface="Poppins Black"/>
                <a:sym typeface="Poppins Black"/>
              </a:rPr>
              <a:t>Double DQN</a:t>
            </a:r>
            <a:endParaRPr sz="1800">
              <a:solidFill>
                <a:srgbClr val="2632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1976150" y="2571750"/>
            <a:ext cx="3485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800">
                <a:solidFill>
                  <a:srgbClr val="263238"/>
                </a:solidFill>
                <a:latin typeface="Poppins Black"/>
                <a:ea typeface="Poppins Black"/>
                <a:cs typeface="Poppins Black"/>
                <a:sym typeface="Poppins Black"/>
              </a:rPr>
              <a:t>Target network update</a:t>
            </a:r>
            <a:endParaRPr sz="1800">
              <a:solidFill>
                <a:srgbClr val="2632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1976150" y="3632200"/>
            <a:ext cx="3485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800">
                <a:solidFill>
                  <a:srgbClr val="263238"/>
                </a:solidFill>
                <a:latin typeface="Poppins Black"/>
                <a:ea typeface="Poppins Black"/>
                <a:cs typeface="Poppins Black"/>
                <a:sym typeface="Poppins Black"/>
              </a:rPr>
              <a:t>Dueling DQN</a:t>
            </a:r>
            <a:endParaRPr sz="1800">
              <a:solidFill>
                <a:srgbClr val="2632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1976150" y="3013925"/>
            <a:ext cx="23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oppins"/>
                <a:ea typeface="Poppins"/>
                <a:cs typeface="Poppins"/>
                <a:sym typeface="Poppins"/>
              </a:rPr>
              <a:t>Smoothing/Soft update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275" y="2970975"/>
            <a:ext cx="2095091" cy="4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425" y="1881412"/>
            <a:ext cx="3795407" cy="2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5002525" y="1649050"/>
            <a:ext cx="32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policy network choose action for next state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3948275" y="2146838"/>
            <a:ext cx="365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target network evaluate the Q value for this action</a:t>
            </a:r>
            <a:endParaRPr b="1" sz="10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7825" y="3602937"/>
            <a:ext cx="1745850" cy="13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/>
          <p:nvPr/>
        </p:nvSpPr>
        <p:spPr>
          <a:xfrm>
            <a:off x="4195500" y="4349575"/>
            <a:ext cx="753000" cy="14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9538" y="4062475"/>
            <a:ext cx="4164924" cy="6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/>
        </p:nvSpPr>
        <p:spPr>
          <a:xfrm>
            <a:off x="3948275" y="3825700"/>
            <a:ext cx="137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advantage for each action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5172075" y="3825700"/>
            <a:ext cx="137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6D9EEB"/>
                </a:solidFill>
                <a:latin typeface="Poppins"/>
                <a:ea typeface="Poppins"/>
                <a:cs typeface="Poppins"/>
                <a:sym typeface="Poppins"/>
              </a:rPr>
              <a:t>average advantage</a:t>
            </a:r>
            <a:endParaRPr b="1" sz="1000">
              <a:solidFill>
                <a:srgbClr val="6D9EE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2942100" y="4524550"/>
            <a:ext cx="137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rgbClr val="8E7CC3"/>
                </a:solidFill>
                <a:latin typeface="Poppins"/>
                <a:ea typeface="Poppins"/>
                <a:cs typeface="Poppins"/>
                <a:sym typeface="Poppins"/>
              </a:rPr>
              <a:t>state value</a:t>
            </a:r>
            <a:endParaRPr b="1" sz="1000">
              <a:solidFill>
                <a:srgbClr val="8E7CC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720000" y="1523650"/>
            <a:ext cx="5838600" cy="25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oppins Black"/>
                <a:ea typeface="Poppins Black"/>
                <a:cs typeface="Poppins Black"/>
                <a:sym typeface="Poppins Black"/>
              </a:rPr>
              <a:t>DQN Agent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Duelling Double DQN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policy network + target network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Discrete action space in DQN → 10 actions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oppins Black"/>
                <a:ea typeface="Poppins Black"/>
                <a:cs typeface="Poppins Black"/>
                <a:sym typeface="Poppins Black"/>
              </a:rPr>
              <a:t>Training session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1500 - 2000 episodes, each episode 500 time steps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Exploration technique: epsilon-greedy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Evaluation criteria: total reward, average reward per episode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Training of DQN Agent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Results</a:t>
            </a:r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788" y="1147250"/>
            <a:ext cx="4955725" cy="36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1641025" y="2709875"/>
            <a:ext cx="34014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1600675" y="2120950"/>
            <a:ext cx="34014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</a:t>
            </a:r>
            <a:r>
              <a:rPr lang="zh-CN"/>
              <a:t>omparison &amp; Discussion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idx="1" type="subTitle"/>
          </p:nvPr>
        </p:nvSpPr>
        <p:spPr>
          <a:xfrm>
            <a:off x="1417986" y="1396350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iLQR</a:t>
            </a:r>
            <a:endParaRPr/>
          </a:p>
        </p:txBody>
      </p:sp>
      <p:sp>
        <p:nvSpPr>
          <p:cNvPr id="306" name="Google Shape;306;p3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Comparison</a:t>
            </a:r>
            <a:endParaRPr/>
          </a:p>
        </p:txBody>
      </p:sp>
      <p:sp>
        <p:nvSpPr>
          <p:cNvPr id="307" name="Google Shape;307;p38"/>
          <p:cNvSpPr txBox="1"/>
          <p:nvPr>
            <p:ph idx="2" type="subTitle"/>
          </p:nvPr>
        </p:nvSpPr>
        <p:spPr>
          <a:xfrm>
            <a:off x="1213525" y="1871825"/>
            <a:ext cx="27945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using system dynamics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continuous state and action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closed-form solutions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converge fast by exploiting hessians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not too applicable for complex systems</a:t>
            </a:r>
            <a:endParaRPr/>
          </a:p>
        </p:txBody>
      </p:sp>
      <p:sp>
        <p:nvSpPr>
          <p:cNvPr id="308" name="Google Shape;308;p38"/>
          <p:cNvSpPr txBox="1"/>
          <p:nvPr>
            <p:ph idx="3" type="subTitle"/>
          </p:nvPr>
        </p:nvSpPr>
        <p:spPr>
          <a:xfrm>
            <a:off x="5399486" y="1339750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DQN</a:t>
            </a:r>
            <a:endParaRPr/>
          </a:p>
        </p:txBody>
      </p:sp>
      <p:sp>
        <p:nvSpPr>
          <p:cNvPr id="309" name="Google Shape;309;p38"/>
          <p:cNvSpPr txBox="1"/>
          <p:nvPr>
            <p:ph idx="4" type="subTitle"/>
          </p:nvPr>
        </p:nvSpPr>
        <p:spPr>
          <a:xfrm>
            <a:off x="4986900" y="1804475"/>
            <a:ext cx="3437100" cy="30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model-free, value-based function approximator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discrete action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longer training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debugging DQN = hyperparameter 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converge ≠ global minima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720000" y="1458375"/>
            <a:ext cx="7901400" cy="28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Search the state-action space for optimum: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Optimal control -- guided by system dynamics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Model-based RL -- guided by “learned/estimated” system dynamics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Model-free RL -- no guidance (strategies/heuristics)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CN" sz="1800"/>
              <a:t>more </a:t>
            </a:r>
            <a:r>
              <a:rPr b="1" lang="zh-CN" sz="1800"/>
              <a:t>complex model  ←  more information  →  easier to train</a:t>
            </a:r>
            <a:endParaRPr b="1" sz="1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CN" sz="1800"/>
              <a:t>final performance relies on this trade off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Discussion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/>
          <p:nvPr/>
        </p:nvSpPr>
        <p:spPr>
          <a:xfrm>
            <a:off x="2610775" y="2576100"/>
            <a:ext cx="2306400" cy="246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0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Thanks!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/>
          <p:nvPr/>
        </p:nvSpPr>
        <p:spPr>
          <a:xfrm>
            <a:off x="1533100" y="2731750"/>
            <a:ext cx="22728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1"/>
          <p:cNvSpPr txBox="1"/>
          <p:nvPr>
            <p:ph type="title"/>
          </p:nvPr>
        </p:nvSpPr>
        <p:spPr>
          <a:xfrm>
            <a:off x="1500750" y="2345025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Backup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975" y="1230125"/>
            <a:ext cx="3687050" cy="30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/>
          <p:nvPr/>
        </p:nvSpPr>
        <p:spPr>
          <a:xfrm>
            <a:off x="5417200" y="1175675"/>
            <a:ext cx="2917800" cy="197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DDQN with Dueling</a:t>
            </a:r>
            <a:endParaRPr/>
          </a:p>
        </p:txBody>
      </p:sp>
      <p:pic>
        <p:nvPicPr>
          <p:cNvPr id="335" name="Google Shape;3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7" y="1175675"/>
            <a:ext cx="3626451" cy="32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/>
        </p:nvSpPr>
        <p:spPr>
          <a:xfrm>
            <a:off x="720000" y="4307525"/>
            <a:ext cx="458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Poppins"/>
                <a:ea typeface="Poppins"/>
                <a:cs typeface="Poppins"/>
                <a:sym typeface="Poppins"/>
              </a:rPr>
              <a:t>total episodes: 1500		target network update: 100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Poppins"/>
                <a:ea typeface="Poppins"/>
                <a:cs typeface="Poppins"/>
                <a:sym typeface="Poppins"/>
              </a:rPr>
              <a:t>time steps: 500		replay memory: 10000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Poppins"/>
                <a:ea typeface="Poppins"/>
                <a:cs typeface="Poppins"/>
                <a:sym typeface="Poppins"/>
              </a:rPr>
              <a:t>minibatch size: 256		training time: 587.248 s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4930300" y="4307525"/>
            <a:ext cx="389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Poppins"/>
                <a:ea typeface="Poppins"/>
                <a:cs typeface="Poppins"/>
                <a:sym typeface="Poppins"/>
              </a:rPr>
              <a:t>total episodes: 1500		target network update: 10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Poppins"/>
                <a:ea typeface="Poppins"/>
                <a:cs typeface="Poppins"/>
                <a:sym typeface="Poppins"/>
              </a:rPr>
              <a:t>time steps: 500		replay memory: 10000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Poppins"/>
                <a:ea typeface="Poppins"/>
                <a:cs typeface="Poppins"/>
                <a:sym typeface="Poppins"/>
              </a:rPr>
              <a:t>minibatch size: 128		training time: 857.346 s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4929175" y="1038225"/>
            <a:ext cx="35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oppins Black"/>
                <a:ea typeface="Poppins Black"/>
                <a:cs typeface="Poppins Black"/>
                <a:sym typeface="Poppins Black"/>
              </a:rPr>
              <a:t>+penalty if episode terminate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2647775" y="2628232"/>
            <a:ext cx="33207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Introduction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720000" y="1061700"/>
            <a:ext cx="5453100" cy="31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environment: Cart Pole Workbench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parameters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goal: hold the pole upward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a</a:t>
            </a:r>
            <a:r>
              <a:rPr lang="zh-CN"/>
              <a:t>pproaches: </a:t>
            </a:r>
            <a:r>
              <a:rPr b="1" lang="zh-CN"/>
              <a:t>Optimal Control</a:t>
            </a:r>
            <a:r>
              <a:rPr lang="zh-CN"/>
              <a:t> &amp; </a:t>
            </a:r>
            <a:r>
              <a:rPr b="1" lang="zh-CN"/>
              <a:t>Deep RL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r</a:t>
            </a:r>
            <a:r>
              <a:rPr lang="zh-CN"/>
              <a:t>eward: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275" y="1377964"/>
            <a:ext cx="2354050" cy="2343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" name="Google Shape;179;p26"/>
          <p:cNvGraphicFramePr/>
          <p:nvPr/>
        </p:nvGraphicFramePr>
        <p:xfrm>
          <a:off x="1301950" y="186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{BFE15093-C8FF-4EE8-8F3E-9DFAE5B84AE2}</a:tableStyleId>
              </a:tblPr>
              <a:tblGrid>
                <a:gridCol w="1731625"/>
                <a:gridCol w="1731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Cart Mass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 kg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Pole Mass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 kg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Pole length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 kg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Gravitational Const.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9.8 m/s^2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375" y="4305275"/>
            <a:ext cx="39909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100" y="4095725"/>
            <a:ext cx="13239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6250" y="4605750"/>
            <a:ext cx="150495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1547900" y="3913225"/>
            <a:ext cx="28881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1547900" y="3270500"/>
            <a:ext cx="29871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1547900" y="2695725"/>
            <a:ext cx="18906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1508700" y="2097625"/>
            <a:ext cx="26868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Iterative Linear Quadratic Regulator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o</a:t>
            </a:r>
            <a:r>
              <a:rPr lang="zh-CN"/>
              <a:t>ptimizing the trajectory cost </a:t>
            </a:r>
            <a:r>
              <a:rPr b="1" lang="zh-CN">
                <a:solidFill>
                  <a:srgbClr val="263238"/>
                </a:solidFill>
              </a:rPr>
              <a:t>functional </a:t>
            </a:r>
            <a:r>
              <a:rPr lang="zh-CN">
                <a:solidFill>
                  <a:srgbClr val="263238"/>
                </a:solidFill>
              </a:rPr>
              <a:t>w.r.t a path of control signal u.  </a:t>
            </a:r>
            <a:endParaRPr>
              <a:solidFill>
                <a:srgbClr val="26323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63238"/>
                </a:solidFill>
              </a:rPr>
              <a:t>	</a:t>
            </a:r>
            <a:endParaRPr>
              <a:solidFill>
                <a:srgbClr val="26323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323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323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323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323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3238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263238"/>
              </a:buClr>
              <a:buSzPts val="1400"/>
              <a:buChar char="●"/>
            </a:pPr>
            <a:r>
              <a:rPr lang="zh-CN">
                <a:solidFill>
                  <a:srgbClr val="263238"/>
                </a:solidFill>
              </a:rPr>
              <a:t>use dynamic programming</a:t>
            </a:r>
            <a:endParaRPr>
              <a:solidFill>
                <a:srgbClr val="263238"/>
              </a:solidFill>
            </a:endParaRPr>
          </a:p>
        </p:txBody>
      </p:sp>
      <p:sp>
        <p:nvSpPr>
          <p:cNvPr id="197" name="Google Shape;197;p28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Optimal Control: Idea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075" y="1549601"/>
            <a:ext cx="5229826" cy="8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925" y="2363750"/>
            <a:ext cx="6586150" cy="13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567600" y="1111700"/>
            <a:ext cx="44883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cost:  quadratic functions.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perturbation and cost change Q(dx, du)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backward path: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given a trajectory, solve for policy change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forward path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	given the policy change, derive the new        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trajectory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evaluate and iterate</a:t>
            </a:r>
            <a:endParaRPr/>
          </a:p>
        </p:txBody>
      </p:sp>
      <p:sp>
        <p:nvSpPr>
          <p:cNvPr id="205" name="Google Shape;205;p29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iLQR: Algorithm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900" y="1111688"/>
            <a:ext cx="3496325" cy="35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Results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350" y="1194125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0" y="1194130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horizon: 180, episodes: about 200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if h</a:t>
            </a:r>
            <a:r>
              <a:rPr lang="zh-CN"/>
              <a:t>orizon too large: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regularization: non PD hessian problems</a:t>
            </a:r>
            <a:endParaRPr/>
          </a:p>
        </p:txBody>
      </p:sp>
      <p:sp>
        <p:nvSpPr>
          <p:cNvPr id="219" name="Google Shape;219;p3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Results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75" y="1785150"/>
            <a:ext cx="3092125" cy="23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45888"/>
            <a:ext cx="3144475" cy="235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/>
        </p:nvSpPr>
        <p:spPr>
          <a:xfrm>
            <a:off x="4775600" y="3419850"/>
            <a:ext cx="29784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/>
          <p:nvPr/>
        </p:nvSpPr>
        <p:spPr>
          <a:xfrm>
            <a:off x="3925100" y="2660350"/>
            <a:ext cx="38289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5937625" y="1878300"/>
            <a:ext cx="1857600" cy="272400"/>
          </a:xfrm>
          <a:prstGeom prst="roundRect">
            <a:avLst>
              <a:gd fmla="val 50000" name="adj"/>
            </a:avLst>
          </a:prstGeom>
          <a:solidFill>
            <a:srgbClr val="C7F9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>
            <p:ph type="title"/>
          </p:nvPr>
        </p:nvSpPr>
        <p:spPr>
          <a:xfrm flipH="1">
            <a:off x="3233250" y="1723650"/>
            <a:ext cx="4562100" cy="16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 Q-Learning Network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